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3" r:id="rId2"/>
    <p:sldId id="304" r:id="rId3"/>
    <p:sldId id="314" r:id="rId4"/>
    <p:sldId id="312" r:id="rId5"/>
    <p:sldId id="309" r:id="rId6"/>
    <p:sldId id="310" r:id="rId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CCFF"/>
    <a:srgbClr val="0066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286" autoAdjust="0"/>
  </p:normalViewPr>
  <p:slideViewPr>
    <p:cSldViewPr>
      <p:cViewPr>
        <p:scale>
          <a:sx n="125" d="100"/>
          <a:sy n="125" d="100"/>
        </p:scale>
        <p:origin x="-1224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6296296296296294E-3"/>
                  <c:y val="-4.8725773658727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64197530864196E-3"/>
                  <c:y val="-1.4353633547961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45E-2"/>
                  <c:y val="-2.1447815956033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592592592592587E-3"/>
                  <c:y val="-1.624781648630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557499756975E-2"/>
                  <c:y val="-2.4558093947761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397005929815E-2"/>
                  <c:y val="-2.609544666968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716049382716049E-3"/>
                  <c:y val="-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802469135802583E-2"/>
                  <c:y val="-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172.1</c:v>
                </c:pt>
                <c:pt idx="1">
                  <c:v>179.2</c:v>
                </c:pt>
                <c:pt idx="2">
                  <c:v>184.4</c:v>
                </c:pt>
                <c:pt idx="3">
                  <c:v>189.6</c:v>
                </c:pt>
                <c:pt idx="4">
                  <c:v>195.2</c:v>
                </c:pt>
                <c:pt idx="5">
                  <c:v>200.2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432256"/>
        <c:axId val="48433792"/>
        <c:axId val="0"/>
      </c:bar3DChart>
      <c:catAx>
        <c:axId val="48432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433792"/>
        <c:crosses val="autoZero"/>
        <c:auto val="1"/>
        <c:lblAlgn val="ctr"/>
        <c:lblOffset val="100"/>
        <c:noMultiLvlLbl val="0"/>
      </c:catAx>
      <c:valAx>
        <c:axId val="4843379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48432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6296296296296294E-3"/>
                  <c:y val="-4.8725773658727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098E-3"/>
                  <c:y val="-3.3995866514124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098E-3"/>
                  <c:y val="-2.7059882517794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296296296296294E-3"/>
                  <c:y val="-2.1859883048067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1727179935841354E-3"/>
                  <c:y val="-2.4558093947761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1377466705559E-3"/>
                  <c:y val="-2.3289413388799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802469135802469E-2"/>
                  <c:y val="-2.5254299527923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888888888889003E-2"/>
                  <c:y val="-2.8060332808803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58.9</c:v>
                </c:pt>
                <c:pt idx="1">
                  <c:v>65.3</c:v>
                </c:pt>
                <c:pt idx="2">
                  <c:v>68.900000000000006</c:v>
                </c:pt>
                <c:pt idx="3">
                  <c:v>73.099999999999994</c:v>
                </c:pt>
                <c:pt idx="4">
                  <c:v>78</c:v>
                </c:pt>
                <c:pt idx="5">
                  <c:v>83.6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470272"/>
        <c:axId val="53936128"/>
        <c:axId val="0"/>
      </c:bar3DChart>
      <c:catAx>
        <c:axId val="48470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3936128"/>
        <c:crosses val="autoZero"/>
        <c:auto val="1"/>
        <c:lblAlgn val="ctr"/>
        <c:lblOffset val="100"/>
        <c:noMultiLvlLbl val="0"/>
      </c:catAx>
      <c:valAx>
        <c:axId val="5393612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48470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9713506819094406E-3"/>
                  <c:y val="-3.3038818911251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879E-3"/>
                  <c:y val="-4.8287504562598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287302847702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1.77901332599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856753409547203E-3"/>
                  <c:y val="-2.0331580868462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9570260228641601E-3"/>
                  <c:y val="-2.0331580868462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4641883523868004E-3"/>
                  <c:y val="-1.77901332599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4928376704773602E-3"/>
                  <c:y val="-1.5248685651347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317</c:v>
                </c:pt>
                <c:pt idx="1">
                  <c:v>330</c:v>
                </c:pt>
                <c:pt idx="2">
                  <c:v>420</c:v>
                </c:pt>
                <c:pt idx="3">
                  <c:v>420</c:v>
                </c:pt>
                <c:pt idx="4">
                  <c:v>440</c:v>
                </c:pt>
                <c:pt idx="5">
                  <c:v>460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3951488"/>
        <c:axId val="55658368"/>
        <c:axId val="0"/>
      </c:bar3DChart>
      <c:catAx>
        <c:axId val="539514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658368"/>
        <c:crosses val="autoZero"/>
        <c:auto val="1"/>
        <c:lblAlgn val="ctr"/>
        <c:lblOffset val="100"/>
        <c:noMultiLvlLbl val="0"/>
      </c:catAx>
      <c:valAx>
        <c:axId val="556583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3951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20"/>
      <c:rotY val="30"/>
      <c:depthPercent val="17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449863693341522E-2"/>
          <c:y val="2.795592369413618E-2"/>
          <c:w val="0.9746217596018848"/>
          <c:h val="0.850546071042065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dLbl>
              <c:idx val="0"/>
              <c:layout>
                <c:manualLayout>
                  <c:x val="2.8363915739069843E-2"/>
                  <c:y val="-5.8453294996830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0306617102888721E-2"/>
                  <c:y val="-5.3370399779714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842311204228654E-2"/>
                  <c:y val="-6.353619021394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0306617102888721E-2"/>
                  <c:y val="-5.0829352399126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9263643125752883E-2"/>
                  <c:y val="-6.6077637822503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71776951714812E-2"/>
                  <c:y val="-5.3370399779714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4335266420979282E-2"/>
                  <c:y val="-5.8453294996830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8813779432411363E-2"/>
                  <c:y val="-4.828750456259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591.5</c:v>
                </c:pt>
                <c:pt idx="1">
                  <c:v>268.89999999999998</c:v>
                </c:pt>
                <c:pt idx="2">
                  <c:v>233.5</c:v>
                </c:pt>
                <c:pt idx="3">
                  <c:v>333.7</c:v>
                </c:pt>
                <c:pt idx="4">
                  <c:v>318.8</c:v>
                </c:pt>
                <c:pt idx="5">
                  <c:v>303.2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5674368"/>
        <c:axId val="101265792"/>
        <c:axId val="0"/>
      </c:bar3DChart>
      <c:catAx>
        <c:axId val="556743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1265792"/>
        <c:crosses val="autoZero"/>
        <c:auto val="1"/>
        <c:lblAlgn val="ctr"/>
        <c:lblOffset val="100"/>
        <c:noMultiLvlLbl val="0"/>
      </c:catAx>
      <c:valAx>
        <c:axId val="101265792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55674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30"/>
      <c:depthPercent val="1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42428750501924E-2"/>
          <c:y val="4.066316173692535E-2"/>
          <c:w val="0.96715757124949808"/>
          <c:h val="0.837838832999276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82810409145664E-2"/>
                  <c:y val="-5.082895217115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785130114320802E-2"/>
                  <c:y val="-5.59118473882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292292443843444E-2"/>
                  <c:y val="-7.3701980648177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2249318466707606E-2"/>
                  <c:y val="-6.6077637822503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3292292443843444E-2"/>
                  <c:y val="-5.59118473882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1799454773366086E-2"/>
                  <c:y val="-4.574605695404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8363915739069843E-2"/>
                  <c:y val="-5.0828952171156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1799454773366086E-2"/>
                  <c:y val="-4.0663161736925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 год оценка</c:v>
                </c:pt>
                <c:pt idx="3">
                  <c:v>2020 год прогноз</c:v>
                </c:pt>
                <c:pt idx="4">
                  <c:v>2021  год прогноз</c:v>
                </c:pt>
                <c:pt idx="5">
                  <c:v>2022  год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41.23</c:v>
                </c:pt>
                <c:pt idx="1">
                  <c:v>42.71</c:v>
                </c:pt>
                <c:pt idx="2">
                  <c:v>42.7</c:v>
                </c:pt>
                <c:pt idx="3">
                  <c:v>43.2</c:v>
                </c:pt>
                <c:pt idx="4">
                  <c:v>43.55</c:v>
                </c:pt>
                <c:pt idx="5">
                  <c:v>43.97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3788928"/>
        <c:axId val="103791616"/>
        <c:axId val="0"/>
      </c:bar3DChart>
      <c:catAx>
        <c:axId val="103788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3791616"/>
        <c:crosses val="autoZero"/>
        <c:auto val="1"/>
        <c:lblAlgn val="ctr"/>
        <c:lblOffset val="100"/>
        <c:tickMarkSkip val="2"/>
        <c:noMultiLvlLbl val="0"/>
      </c:catAx>
      <c:valAx>
        <c:axId val="103791616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03788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18.09.2019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Georgia" panose="02040502050405020303" pitchFamily="18" charset="0"/>
              </a:rPr>
              <a:t>Основные социально – экономические показатели</a:t>
            </a:r>
            <a:endParaRPr lang="ru-RU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69962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Численность постоянного населения                                           (тыс. человек)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55002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2400" dirty="0" smtClean="0">
                <a:latin typeface="Georgia" panose="02040502050405020303" pitchFamily="18" charset="0"/>
              </a:rPr>
              <a:t>(тыс. рублей</a:t>
            </a:r>
            <a:r>
              <a:rPr lang="ru-RU" sz="2400" dirty="0">
                <a:latin typeface="Georgia" panose="020405020504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63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945982"/>
              </p:ext>
            </p:extLst>
          </p:nvPr>
        </p:nvGraphicFramePr>
        <p:xfrm>
          <a:off x="457200" y="1600200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Общая численность безработных граждан (человек)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363637"/>
              </p:ext>
            </p:extLst>
          </p:nvPr>
        </p:nvGraphicFramePr>
        <p:xfrm>
          <a:off x="539552" y="1484784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                                                    (тыс. м2 общей площади)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2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067114"/>
              </p:ext>
            </p:extLst>
          </p:nvPr>
        </p:nvGraphicFramePr>
        <p:xfrm>
          <a:off x="467544" y="1268760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Уровень обеспеченности населения жильем на конец года                                                     (кв. м на человека)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Бюджет в цифрах</Template>
  <TotalTime>6291</TotalTime>
  <Words>96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Основные социально – экономические показатели</vt:lpstr>
      <vt:lpstr>Численность постоянного населения                                           (тыс. человек)</vt:lpstr>
      <vt:lpstr>Среднемесячная заработная плата работников крупных и средних организаций (тыс. рублей)</vt:lpstr>
      <vt:lpstr>Общая численность безработных граждан (человек)</vt:lpstr>
      <vt:lpstr>Ввод  в эксплуатацию жилых домов, построенных за счет всех источников финансирования                                                      (тыс. м2 общей площади)</vt:lpstr>
      <vt:lpstr>Уровень обеспеченности населения жильем на конец года                                                     (кв. м на человека)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Шульженко Л.Н.</cp:lastModifiedBy>
  <cp:revision>545</cp:revision>
  <cp:lastPrinted>2019-09-17T14:31:54Z</cp:lastPrinted>
  <dcterms:created xsi:type="dcterms:W3CDTF">2015-09-30T07:48:07Z</dcterms:created>
  <dcterms:modified xsi:type="dcterms:W3CDTF">2019-09-18T12:08:25Z</dcterms:modified>
</cp:coreProperties>
</file>